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23AE9-55F4-4FBD-B260-674810E557EC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6170-86E8-4FA4-9CFA-6C7B02FFE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706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23AE9-55F4-4FBD-B260-674810E557EC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6170-86E8-4FA4-9CFA-6C7B02FFE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203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23AE9-55F4-4FBD-B260-674810E557EC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6170-86E8-4FA4-9CFA-6C7B02FFE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639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23AE9-55F4-4FBD-B260-674810E557EC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6170-86E8-4FA4-9CFA-6C7B02FFE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644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23AE9-55F4-4FBD-B260-674810E557EC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6170-86E8-4FA4-9CFA-6C7B02FFE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698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23AE9-55F4-4FBD-B260-674810E557EC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6170-86E8-4FA4-9CFA-6C7B02FFE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797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23AE9-55F4-4FBD-B260-674810E557EC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6170-86E8-4FA4-9CFA-6C7B02FFE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211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23AE9-55F4-4FBD-B260-674810E557EC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6170-86E8-4FA4-9CFA-6C7B02FFE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060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23AE9-55F4-4FBD-B260-674810E557EC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6170-86E8-4FA4-9CFA-6C7B02FFE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415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23AE9-55F4-4FBD-B260-674810E557EC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6170-86E8-4FA4-9CFA-6C7B02FFE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700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23AE9-55F4-4FBD-B260-674810E557EC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6170-86E8-4FA4-9CFA-6C7B02FFE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987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23AE9-55F4-4FBD-B260-674810E557EC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66170-86E8-4FA4-9CFA-6C7B02FFE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159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133600"/>
            <a:ext cx="88392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err="1" smtClean="0"/>
              <a:t>Dječija</a:t>
            </a:r>
            <a:r>
              <a:rPr lang="en-US" b="1" dirty="0" smtClean="0"/>
              <a:t> </a:t>
            </a:r>
            <a:r>
              <a:rPr lang="en-US" b="1" dirty="0" err="1" smtClean="0"/>
              <a:t>hirurgija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3200" dirty="0"/>
              <a:t>(</a:t>
            </a:r>
            <a:r>
              <a:rPr lang="en-US" sz="3200" dirty="0" err="1"/>
              <a:t>ortopedski</a:t>
            </a:r>
            <a:r>
              <a:rPr lang="en-US" sz="3200" dirty="0"/>
              <a:t> </a:t>
            </a:r>
            <a:r>
              <a:rPr lang="en-US" sz="3200" dirty="0" err="1"/>
              <a:t>aspekti</a:t>
            </a:r>
            <a:r>
              <a:rPr lang="en-US" sz="3200" dirty="0"/>
              <a:t> </a:t>
            </a:r>
            <a:r>
              <a:rPr lang="en-US" sz="3200" dirty="0" err="1"/>
              <a:t>dječije</a:t>
            </a:r>
            <a:r>
              <a:rPr lang="en-US" sz="3200" dirty="0"/>
              <a:t> </a:t>
            </a:r>
            <a:r>
              <a:rPr lang="en-US" sz="3200" dirty="0" err="1"/>
              <a:t>hirurgije</a:t>
            </a:r>
            <a:r>
              <a:rPr lang="en-US" sz="3200" dirty="0"/>
              <a:t> </a:t>
            </a:r>
            <a:r>
              <a:rPr lang="en-US" sz="3200" dirty="0" err="1"/>
              <a:t>su</a:t>
            </a:r>
            <a:r>
              <a:rPr lang="en-US" sz="3200" dirty="0"/>
              <a:t> </a:t>
            </a:r>
            <a:r>
              <a:rPr lang="en-US" sz="3200" dirty="0" err="1"/>
              <a:t>prezentirani</a:t>
            </a:r>
            <a:r>
              <a:rPr lang="en-US" sz="3200" dirty="0"/>
              <a:t> u </a:t>
            </a:r>
            <a:r>
              <a:rPr lang="en-US" sz="3200" dirty="0" err="1"/>
              <a:t>sklopu</a:t>
            </a:r>
            <a:r>
              <a:rPr lang="en-US" sz="3200" dirty="0"/>
              <a:t> </a:t>
            </a:r>
            <a:r>
              <a:rPr lang="en-US" sz="3200" dirty="0" err="1"/>
              <a:t>predavanja</a:t>
            </a:r>
            <a:r>
              <a:rPr lang="en-US" sz="3200" dirty="0"/>
              <a:t> </a:t>
            </a:r>
            <a:r>
              <a:rPr lang="en-US" sz="3200" dirty="0" err="1"/>
              <a:t>iz</a:t>
            </a:r>
            <a:r>
              <a:rPr lang="en-US" sz="3200" dirty="0"/>
              <a:t> </a:t>
            </a:r>
            <a:r>
              <a:rPr lang="en-US" sz="3200" dirty="0" err="1"/>
              <a:t>djelije</a:t>
            </a:r>
            <a:r>
              <a:rPr lang="en-US" sz="3200" dirty="0"/>
              <a:t> </a:t>
            </a:r>
            <a:r>
              <a:rPr lang="en-US" sz="3200" dirty="0" err="1"/>
              <a:t>ortopedije</a:t>
            </a:r>
            <a:r>
              <a:rPr lang="en-US" sz="3200" dirty="0"/>
              <a:t>)</a:t>
            </a:r>
            <a:br>
              <a:rPr lang="en-US" sz="3200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hirurgija</a:t>
            </a:r>
            <a:r>
              <a:rPr lang="en-US" dirty="0" smtClean="0"/>
              <a:t> </a:t>
            </a:r>
            <a:r>
              <a:rPr lang="en-US" dirty="0" err="1" smtClean="0"/>
              <a:t>najčešćijh</a:t>
            </a:r>
            <a:r>
              <a:rPr lang="en-US" dirty="0" smtClean="0"/>
              <a:t> </a:t>
            </a:r>
            <a:r>
              <a:rPr lang="en-US" dirty="0" err="1" smtClean="0"/>
              <a:t>kongenitalnih</a:t>
            </a:r>
            <a:r>
              <a:rPr lang="en-US" dirty="0" smtClean="0"/>
              <a:t> </a:t>
            </a:r>
            <a:r>
              <a:rPr lang="en-US" dirty="0" err="1" smtClean="0"/>
              <a:t>anomalija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517E-4037-4DA1-A7DD-9C12EB7E1DEE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2791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057400"/>
            <a:ext cx="8610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bs-Latn-BA" sz="3600" dirty="0"/>
              <a:t> 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bs-Latn-BA" sz="3600" dirty="0"/>
              <a:t>Fimoza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- </a:t>
            </a:r>
            <a:r>
              <a:rPr lang="bs-Latn-BA" sz="3600" dirty="0"/>
              <a:t>prestavlja suženje prepucija kod muške novorođenčadi sa posljedično otežanim mokrenjem,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- ne </a:t>
            </a:r>
            <a:r>
              <a:rPr lang="bs-Latn-BA" sz="3600" dirty="0"/>
              <a:t>uočava se odmah nakon poroda,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- </a:t>
            </a:r>
            <a:r>
              <a:rPr lang="bs-Latn-BA" sz="3600" dirty="0"/>
              <a:t>zahtijeva hirurški tretman</a:t>
            </a:r>
            <a:r>
              <a:rPr lang="en-US" sz="3600" dirty="0"/>
              <a:t> (</a:t>
            </a:r>
            <a:r>
              <a:rPr lang="en-US" sz="3600" dirty="0" err="1"/>
              <a:t>klasična</a:t>
            </a:r>
            <a:r>
              <a:rPr lang="en-US" sz="3600" dirty="0"/>
              <a:t> </a:t>
            </a:r>
            <a:r>
              <a:rPr lang="en-US" sz="3600" dirty="0" err="1"/>
              <a:t>cirkumcizija</a:t>
            </a:r>
            <a:r>
              <a:rPr lang="en-US" sz="3600" dirty="0"/>
              <a:t>) </a:t>
            </a:r>
            <a:r>
              <a:rPr lang="en-US" sz="3600" dirty="0" err="1"/>
              <a:t>ukoliko</a:t>
            </a:r>
            <a:r>
              <a:rPr lang="en-US" sz="3600" dirty="0"/>
              <a:t> je </a:t>
            </a:r>
            <a:r>
              <a:rPr lang="en-US" sz="3600" dirty="0" err="1"/>
              <a:t>mokrenje</a:t>
            </a:r>
            <a:r>
              <a:rPr lang="en-US" sz="3600" dirty="0"/>
              <a:t> </a:t>
            </a:r>
            <a:r>
              <a:rPr lang="en-US" sz="3600" dirty="0" err="1"/>
              <a:t>otežano</a:t>
            </a:r>
            <a:r>
              <a:rPr lang="en-US" sz="3600" dirty="0"/>
              <a:t>. </a:t>
            </a:r>
            <a:r>
              <a:rPr lang="bs-Latn-BA" sz="3600" dirty="0"/>
              <a:t> </a:t>
            </a:r>
            <a:r>
              <a:rPr lang="en-US" sz="2400" dirty="0"/>
              <a:t/>
            </a:r>
            <a:br>
              <a:rPr lang="en-US" sz="2400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517E-4037-4DA1-A7DD-9C12EB7E1DE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6582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971800"/>
            <a:ext cx="88392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bs-Latn-BA" sz="3600" dirty="0" err="1"/>
              <a:t>Kriptohizam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- je</a:t>
            </a:r>
            <a:r>
              <a:rPr lang="bs-Latn-BA" sz="3600" dirty="0"/>
              <a:t> zastoj u spuštanju testisa kod dječaka</a:t>
            </a:r>
            <a:r>
              <a:rPr lang="en-US" sz="3600" dirty="0"/>
              <a:t>, </a:t>
            </a:r>
            <a:r>
              <a:rPr lang="en-US" sz="3600" dirty="0" err="1"/>
              <a:t>jedno</a:t>
            </a:r>
            <a:r>
              <a:rPr lang="en-US" sz="3600" dirty="0"/>
              <a:t> </a:t>
            </a:r>
            <a:r>
              <a:rPr lang="en-US" sz="3600" dirty="0" err="1"/>
              <a:t>ili</a:t>
            </a:r>
            <a:r>
              <a:rPr lang="en-US" sz="3600" dirty="0"/>
              <a:t> </a:t>
            </a:r>
            <a:r>
              <a:rPr lang="en-US" sz="3600" dirty="0" err="1"/>
              <a:t>obostran</a:t>
            </a:r>
            <a:r>
              <a:rPr lang="bs-Latn-BA" sz="3600" dirty="0"/>
              <a:t>,</a:t>
            </a:r>
            <a:r>
              <a:rPr lang="en-US" sz="3600" dirty="0"/>
              <a:t> </a:t>
            </a:r>
            <a:r>
              <a:rPr lang="en-US" sz="3600" dirty="0" err="1"/>
              <a:t>oko</a:t>
            </a:r>
            <a:r>
              <a:rPr lang="en-US" sz="3600" dirty="0"/>
              <a:t> 5% </a:t>
            </a:r>
            <a:r>
              <a:rPr lang="en-US" sz="3600" dirty="0" err="1"/>
              <a:t>dječaka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/>
              <a:t>- </a:t>
            </a:r>
            <a:r>
              <a:rPr lang="en-US" sz="3600" dirty="0" err="1"/>
              <a:t>nespušten</a:t>
            </a:r>
            <a:r>
              <a:rPr lang="en-US" sz="3600" dirty="0"/>
              <a:t> testis </a:t>
            </a:r>
            <a:r>
              <a:rPr lang="en-US" sz="3600" dirty="0" err="1"/>
              <a:t>uzrokuje</a:t>
            </a:r>
            <a:r>
              <a:rPr lang="en-US" sz="3600" dirty="0"/>
              <a:t> </a:t>
            </a:r>
            <a:r>
              <a:rPr lang="en-US" sz="3600" dirty="0" err="1"/>
              <a:t>endokrinu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reporuduktivnu</a:t>
            </a:r>
            <a:r>
              <a:rPr lang="en-US" sz="3600" dirty="0"/>
              <a:t> </a:t>
            </a:r>
            <a:r>
              <a:rPr lang="en-US" sz="3600" dirty="0" err="1"/>
              <a:t>insuficijnenciju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/>
              <a:t>- ne </a:t>
            </a:r>
            <a:r>
              <a:rPr lang="en-US" sz="3600" dirty="0" err="1"/>
              <a:t>stvara</a:t>
            </a:r>
            <a:r>
              <a:rPr lang="en-US" sz="3600" dirty="0"/>
              <a:t> </a:t>
            </a:r>
            <a:r>
              <a:rPr lang="en-US" sz="3600" dirty="0" err="1"/>
              <a:t>simptoma</a:t>
            </a:r>
            <a:r>
              <a:rPr lang="en-US" sz="3600" dirty="0"/>
              <a:t>, </a:t>
            </a:r>
            <a:r>
              <a:rPr lang="en-US" sz="3600" dirty="0" err="1"/>
              <a:t>jednostavno</a:t>
            </a:r>
            <a:r>
              <a:rPr lang="en-US" sz="3600" dirty="0"/>
              <a:t> mora se </a:t>
            </a:r>
            <a:r>
              <a:rPr lang="en-US" sz="3600" dirty="0" err="1"/>
              <a:t>dijagnositicirati</a:t>
            </a:r>
            <a:r>
              <a:rPr lang="en-US" sz="3600" dirty="0"/>
              <a:t> </a:t>
            </a:r>
            <a:r>
              <a:rPr lang="en-US" sz="3600" dirty="0" err="1"/>
              <a:t>tokom</a:t>
            </a:r>
            <a:r>
              <a:rPr lang="en-US" sz="3600" dirty="0"/>
              <a:t> </a:t>
            </a:r>
            <a:r>
              <a:rPr lang="en-US" sz="3600" dirty="0" err="1"/>
              <a:t>pedijatrijskih</a:t>
            </a:r>
            <a:r>
              <a:rPr lang="en-US" sz="3600" dirty="0"/>
              <a:t> </a:t>
            </a:r>
            <a:r>
              <a:rPr lang="en-US" sz="3600" dirty="0" err="1"/>
              <a:t>pregleda</a:t>
            </a:r>
            <a:r>
              <a:rPr lang="en-US" sz="3600" dirty="0"/>
              <a:t> </a:t>
            </a:r>
            <a:r>
              <a:rPr lang="en-US" sz="3600" dirty="0" err="1"/>
              <a:t>novorođenčeta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/>
              <a:t>- u </a:t>
            </a:r>
            <a:r>
              <a:rPr lang="en-US" sz="3600" dirty="0" err="1"/>
              <a:t>najvećem</a:t>
            </a:r>
            <a:r>
              <a:rPr lang="en-US" sz="3600" dirty="0"/>
              <a:t> </a:t>
            </a:r>
            <a:r>
              <a:rPr lang="en-US" sz="3600" dirty="0" err="1"/>
              <a:t>broju</a:t>
            </a:r>
            <a:r>
              <a:rPr lang="en-US" sz="3600" dirty="0"/>
              <a:t> </a:t>
            </a:r>
            <a:r>
              <a:rPr lang="en-US" sz="3600" dirty="0" err="1"/>
              <a:t>slučajueva</a:t>
            </a:r>
            <a:r>
              <a:rPr lang="en-US" sz="3600" dirty="0"/>
              <a:t> testis se </a:t>
            </a:r>
            <a:r>
              <a:rPr lang="en-US" sz="3600" dirty="0" err="1"/>
              <a:t>sam</a:t>
            </a:r>
            <a:r>
              <a:rPr lang="en-US" sz="3600" dirty="0"/>
              <a:t> </a:t>
            </a:r>
            <a:r>
              <a:rPr lang="en-US" sz="3600" dirty="0" err="1"/>
              <a:t>spusti</a:t>
            </a:r>
            <a:r>
              <a:rPr lang="en-US" sz="3600" dirty="0"/>
              <a:t> </a:t>
            </a:r>
            <a:r>
              <a:rPr lang="en-US" sz="3600" dirty="0" err="1"/>
              <a:t>unutar</a:t>
            </a:r>
            <a:r>
              <a:rPr lang="en-US" sz="3600" dirty="0"/>
              <a:t> 6 </a:t>
            </a:r>
            <a:r>
              <a:rPr lang="en-US" sz="3600" dirty="0" err="1"/>
              <a:t>mj</a:t>
            </a:r>
            <a:r>
              <a:rPr lang="en-US" sz="3600" dirty="0"/>
              <a:t>., a </a:t>
            </a:r>
            <a:r>
              <a:rPr lang="en-US" sz="3600" dirty="0" err="1"/>
              <a:t>ukoliko</a:t>
            </a:r>
            <a:r>
              <a:rPr lang="en-US" sz="3600" dirty="0"/>
              <a:t> se to ne desi, </a:t>
            </a:r>
            <a:r>
              <a:rPr lang="en-US" sz="3600" dirty="0" err="1"/>
              <a:t>virši</a:t>
            </a:r>
            <a:r>
              <a:rPr lang="en-US" sz="3600" dirty="0"/>
              <a:t> se </a:t>
            </a:r>
            <a:r>
              <a:rPr lang="en-US" sz="3600" dirty="0" err="1"/>
              <a:t>operacija</a:t>
            </a:r>
            <a:r>
              <a:rPr lang="en-US" sz="3600" dirty="0"/>
              <a:t>, </a:t>
            </a:r>
            <a:r>
              <a:rPr lang="en-US" sz="3600" dirty="0" err="1"/>
              <a:t>najkasnije</a:t>
            </a:r>
            <a:r>
              <a:rPr lang="en-US" sz="3600" dirty="0"/>
              <a:t> do </a:t>
            </a:r>
            <a:r>
              <a:rPr lang="en-US" sz="3600" dirty="0" err="1"/>
              <a:t>godine</a:t>
            </a:r>
            <a:r>
              <a:rPr lang="en-US" sz="3600" dirty="0"/>
              <a:t> </a:t>
            </a:r>
            <a:r>
              <a:rPr lang="en-US" sz="3600" dirty="0" err="1"/>
              <a:t>života</a:t>
            </a:r>
            <a:r>
              <a:rPr lang="en-US" sz="3600" dirty="0"/>
              <a:t>.</a:t>
            </a:r>
            <a:r>
              <a:rPr lang="en-US" sz="800" dirty="0"/>
              <a:t/>
            </a:r>
            <a:br>
              <a:rPr lang="en-US" sz="800" dirty="0"/>
            </a:br>
            <a:r>
              <a:rPr lang="bs-Latn-BA" sz="1200" dirty="0"/>
              <a:t> </a:t>
            </a:r>
            <a:r>
              <a:rPr lang="en-US" sz="800" dirty="0"/>
              <a:t/>
            </a:r>
            <a:br>
              <a:rPr lang="en-US" sz="800" dirty="0"/>
            </a:br>
            <a:r>
              <a:rPr lang="en-US" sz="800" dirty="0"/>
              <a:t/>
            </a:r>
            <a:br>
              <a:rPr lang="en-US" sz="800" dirty="0"/>
            </a:br>
            <a:r>
              <a:rPr lang="bs-Latn-BA" sz="1200" dirty="0"/>
              <a:t> </a:t>
            </a:r>
            <a:r>
              <a:rPr lang="en-US" sz="800" dirty="0"/>
              <a:t/>
            </a:r>
            <a:br>
              <a:rPr lang="en-US" sz="800" dirty="0"/>
            </a:br>
            <a:endParaRPr lang="en-US"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517E-4037-4DA1-A7DD-9C12EB7E1DEE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4641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514600"/>
            <a:ext cx="8991600" cy="1143000"/>
          </a:xfrm>
        </p:spPr>
        <p:txBody>
          <a:bodyPr>
            <a:noAutofit/>
          </a:bodyPr>
          <a:lstStyle/>
          <a:p>
            <a:pPr algn="l"/>
            <a:r>
              <a:rPr lang="bs-Latn-BA" sz="3200" dirty="0"/>
              <a:t> 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err="1" smtClean="0"/>
              <a:t>Hipospadija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- je </a:t>
            </a:r>
            <a:r>
              <a:rPr lang="en-US" sz="3200" dirty="0" err="1"/>
              <a:t>kongenitalni</a:t>
            </a:r>
            <a:r>
              <a:rPr lang="en-US" sz="3200" dirty="0"/>
              <a:t> </a:t>
            </a:r>
            <a:r>
              <a:rPr lang="en-US" sz="3200" dirty="0" err="1"/>
              <a:t>poremećaj</a:t>
            </a:r>
            <a:r>
              <a:rPr lang="en-US" sz="3200" dirty="0"/>
              <a:t> </a:t>
            </a:r>
            <a:r>
              <a:rPr lang="en-US" sz="3200" dirty="0" err="1"/>
              <a:t>gdje</a:t>
            </a:r>
            <a:r>
              <a:rPr lang="en-US" sz="3200" dirty="0"/>
              <a:t> </a:t>
            </a:r>
            <a:r>
              <a:rPr lang="en-US" sz="3200" dirty="0" err="1"/>
              <a:t>mokraćna</a:t>
            </a:r>
            <a:r>
              <a:rPr lang="en-US" sz="3200" dirty="0"/>
              <a:t> </a:t>
            </a:r>
            <a:r>
              <a:rPr lang="en-US" sz="3200" dirty="0" err="1"/>
              <a:t>cijev</a:t>
            </a:r>
            <a:r>
              <a:rPr lang="en-US" sz="3200" dirty="0"/>
              <a:t> </a:t>
            </a:r>
            <a:r>
              <a:rPr lang="en-US" sz="3200" dirty="0" err="1"/>
              <a:t>završava</a:t>
            </a:r>
            <a:r>
              <a:rPr lang="en-US" sz="3200" dirty="0"/>
              <a:t> </a:t>
            </a:r>
            <a:r>
              <a:rPr lang="en-US" sz="3200" dirty="0" err="1"/>
              <a:t>prije</a:t>
            </a:r>
            <a:r>
              <a:rPr lang="en-US" sz="3200" dirty="0"/>
              <a:t> </a:t>
            </a:r>
            <a:r>
              <a:rPr lang="en-US" sz="3200" dirty="0" err="1"/>
              <a:t>vrha</a:t>
            </a:r>
            <a:r>
              <a:rPr lang="en-US" sz="3200" dirty="0"/>
              <a:t> </a:t>
            </a:r>
            <a:r>
              <a:rPr lang="en-US" sz="3200" dirty="0" err="1"/>
              <a:t>penisa</a:t>
            </a:r>
            <a:r>
              <a:rPr lang="en-US" sz="3200" dirty="0"/>
              <a:t>,</a:t>
            </a:r>
            <a:br>
              <a:rPr lang="en-US" sz="3200" dirty="0"/>
            </a:br>
            <a:r>
              <a:rPr lang="en-US" sz="3200" dirty="0"/>
              <a:t>- </a:t>
            </a:r>
            <a:r>
              <a:rPr lang="en-US" sz="3200" dirty="0" err="1"/>
              <a:t>mokrenje</a:t>
            </a:r>
            <a:r>
              <a:rPr lang="en-US" sz="3200" dirty="0"/>
              <a:t> </a:t>
            </a:r>
            <a:r>
              <a:rPr lang="en-US" sz="3200" dirty="0" err="1"/>
              <a:t>nije</a:t>
            </a:r>
            <a:r>
              <a:rPr lang="en-US" sz="3200" dirty="0"/>
              <a:t> </a:t>
            </a:r>
            <a:r>
              <a:rPr lang="en-US" sz="3200" dirty="0" err="1"/>
              <a:t>kompromitirano</a:t>
            </a:r>
            <a:r>
              <a:rPr lang="en-US" sz="3200" dirty="0"/>
              <a:t> </a:t>
            </a:r>
            <a:r>
              <a:rPr lang="en-US" sz="3200" dirty="0" err="1"/>
              <a:t>ali</a:t>
            </a:r>
            <a:r>
              <a:rPr lang="en-US" sz="3200" dirty="0"/>
              <a:t> </a:t>
            </a:r>
            <a:r>
              <a:rPr lang="en-US" sz="3200" dirty="0" err="1"/>
              <a:t>može</a:t>
            </a:r>
            <a:r>
              <a:rPr lang="en-US" sz="3200" dirty="0"/>
              <a:t> </a:t>
            </a:r>
            <a:r>
              <a:rPr lang="en-US" sz="3200" dirty="0" err="1"/>
              <a:t>predstavljati</a:t>
            </a:r>
            <a:r>
              <a:rPr lang="en-US" sz="3200" dirty="0"/>
              <a:t> </a:t>
            </a:r>
            <a:r>
              <a:rPr lang="en-US" sz="3200" dirty="0" err="1"/>
              <a:t>estetski</a:t>
            </a:r>
            <a:r>
              <a:rPr lang="en-US" sz="3200" dirty="0"/>
              <a:t>, </a:t>
            </a:r>
            <a:r>
              <a:rPr lang="en-US" sz="3200" dirty="0" err="1"/>
              <a:t>kao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problem </a:t>
            </a:r>
            <a:r>
              <a:rPr lang="en-US" sz="3200" dirty="0" err="1"/>
              <a:t>fertiliteta</a:t>
            </a:r>
            <a:r>
              <a:rPr lang="en-US" sz="3200" dirty="0"/>
              <a:t>, </a:t>
            </a:r>
            <a:r>
              <a:rPr lang="en-US" sz="3200" dirty="0" err="1"/>
              <a:t>obzirom</a:t>
            </a:r>
            <a:r>
              <a:rPr lang="en-US" sz="3200" dirty="0"/>
              <a:t> da </a:t>
            </a:r>
            <a:r>
              <a:rPr lang="en-US" sz="3200" dirty="0" err="1"/>
              <a:t>sjemena</a:t>
            </a:r>
            <a:r>
              <a:rPr lang="en-US" sz="3200" dirty="0"/>
              <a:t> </a:t>
            </a:r>
            <a:r>
              <a:rPr lang="en-US" sz="3200" dirty="0" err="1"/>
              <a:t>tekučina</a:t>
            </a:r>
            <a:r>
              <a:rPr lang="en-US" sz="3200" dirty="0"/>
              <a:t> </a:t>
            </a:r>
            <a:r>
              <a:rPr lang="en-US" sz="3200" dirty="0" err="1"/>
              <a:t>tokom</a:t>
            </a:r>
            <a:r>
              <a:rPr lang="en-US" sz="3200" dirty="0"/>
              <a:t> </a:t>
            </a:r>
            <a:r>
              <a:rPr lang="en-US" sz="3200" dirty="0" err="1"/>
              <a:t>ejakulacije</a:t>
            </a:r>
            <a:r>
              <a:rPr lang="en-US" sz="3200" dirty="0"/>
              <a:t> </a:t>
            </a:r>
            <a:r>
              <a:rPr lang="en-US" sz="3200" dirty="0" err="1"/>
              <a:t>izađe</a:t>
            </a:r>
            <a:r>
              <a:rPr lang="en-US" sz="3200" dirty="0"/>
              <a:t> </a:t>
            </a:r>
            <a:r>
              <a:rPr lang="en-US" sz="3200" dirty="0" err="1"/>
              <a:t>ekstravaginalno</a:t>
            </a:r>
            <a:r>
              <a:rPr lang="en-US" sz="3200" dirty="0"/>
              <a:t>,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dirty="0"/>
              <a:t>- </a:t>
            </a:r>
            <a:r>
              <a:rPr lang="en-US" sz="3200" dirty="0" err="1"/>
              <a:t>liječi</a:t>
            </a:r>
            <a:r>
              <a:rPr lang="en-US" sz="3200" dirty="0"/>
              <a:t> </a:t>
            </a:r>
            <a:r>
              <a:rPr lang="en-US" sz="3200" dirty="0"/>
              <a:t>se </a:t>
            </a:r>
            <a:r>
              <a:rPr lang="en-US" sz="3200" dirty="0" err="1"/>
              <a:t>operativno</a:t>
            </a:r>
            <a:r>
              <a:rPr lang="en-US" sz="3200" dirty="0"/>
              <a:t> (</a:t>
            </a:r>
            <a:r>
              <a:rPr lang="en-US" sz="3200" dirty="0" err="1"/>
              <a:t>rekonstrukcija</a:t>
            </a:r>
            <a:r>
              <a:rPr lang="en-US" sz="3200" dirty="0"/>
              <a:t> </a:t>
            </a:r>
            <a:r>
              <a:rPr lang="en-US" sz="3200" dirty="0" err="1"/>
              <a:t>uretralne</a:t>
            </a:r>
            <a:r>
              <a:rPr lang="en-US" sz="3200" dirty="0"/>
              <a:t> </a:t>
            </a:r>
            <a:r>
              <a:rPr lang="en-US" sz="3200" dirty="0" err="1"/>
              <a:t>cijevi</a:t>
            </a:r>
            <a:r>
              <a:rPr lang="en-US" sz="3200" dirty="0"/>
              <a:t> </a:t>
            </a:r>
            <a:r>
              <a:rPr lang="en-US" sz="3200" dirty="0" err="1"/>
              <a:t>cijelom</a:t>
            </a:r>
            <a:r>
              <a:rPr lang="en-US" sz="3200" dirty="0"/>
              <a:t> </a:t>
            </a:r>
            <a:r>
              <a:rPr lang="en-US" sz="3200" dirty="0" err="1"/>
              <a:t>nedostajućom</a:t>
            </a:r>
            <a:r>
              <a:rPr lang="en-US" sz="3200" dirty="0"/>
              <a:t> </a:t>
            </a:r>
            <a:r>
              <a:rPr lang="en-US" sz="3200" dirty="0" err="1"/>
              <a:t>dužinom</a:t>
            </a:r>
            <a:r>
              <a:rPr lang="en-US" sz="3200" dirty="0"/>
              <a:t> </a:t>
            </a:r>
            <a:r>
              <a:rPr lang="en-US" sz="3200" dirty="0" err="1"/>
              <a:t>sa</a:t>
            </a:r>
            <a:r>
              <a:rPr lang="en-US" sz="3200" dirty="0"/>
              <a:t> </a:t>
            </a:r>
            <a:r>
              <a:rPr lang="en-US" sz="3200" dirty="0" err="1"/>
              <a:t>tkivom</a:t>
            </a:r>
            <a:r>
              <a:rPr lang="en-US" sz="3200" dirty="0"/>
              <a:t> </a:t>
            </a:r>
            <a:r>
              <a:rPr lang="en-US" sz="3200" dirty="0" err="1"/>
              <a:t>prepucija</a:t>
            </a:r>
            <a:r>
              <a:rPr lang="en-US" sz="3200" dirty="0"/>
              <a:t>, </a:t>
            </a:r>
            <a:br>
              <a:rPr lang="en-US" sz="3200" dirty="0"/>
            </a:br>
            <a:r>
              <a:rPr lang="en-US" sz="3200" dirty="0"/>
              <a:t>- </a:t>
            </a:r>
            <a:r>
              <a:rPr lang="en-US" sz="3200" dirty="0" err="1"/>
              <a:t>kod</a:t>
            </a:r>
            <a:r>
              <a:rPr lang="en-US" sz="3200" dirty="0"/>
              <a:t> </a:t>
            </a:r>
            <a:r>
              <a:rPr lang="en-US" sz="3200" dirty="0" err="1"/>
              <a:t>ove</a:t>
            </a:r>
            <a:r>
              <a:rPr lang="en-US" sz="3200" dirty="0"/>
              <a:t> </a:t>
            </a:r>
            <a:r>
              <a:rPr lang="en-US" sz="3200" dirty="0" err="1"/>
              <a:t>djece</a:t>
            </a:r>
            <a:r>
              <a:rPr lang="en-US" sz="3200" dirty="0"/>
              <a:t> ne </a:t>
            </a:r>
            <a:r>
              <a:rPr lang="en-US" sz="3200" dirty="0" err="1"/>
              <a:t>savjetuje</a:t>
            </a:r>
            <a:r>
              <a:rPr lang="en-US" sz="3200" dirty="0"/>
              <a:t> se </a:t>
            </a:r>
            <a:r>
              <a:rPr lang="en-US" sz="3200" dirty="0" err="1"/>
              <a:t>cirkumcizija</a:t>
            </a:r>
            <a:r>
              <a:rPr lang="en-US" sz="3200" dirty="0"/>
              <a:t> </a:t>
            </a:r>
            <a:r>
              <a:rPr lang="en-US" sz="3200" dirty="0" err="1"/>
              <a:t>prije</a:t>
            </a:r>
            <a:r>
              <a:rPr lang="en-US" sz="3200" dirty="0"/>
              <a:t> </a:t>
            </a:r>
            <a:r>
              <a:rPr lang="en-US" sz="3200" dirty="0" err="1"/>
              <a:t>hirurške</a:t>
            </a:r>
            <a:r>
              <a:rPr lang="en-US" sz="3200" dirty="0"/>
              <a:t> </a:t>
            </a:r>
            <a:r>
              <a:rPr lang="en-US" sz="3200" dirty="0" err="1"/>
              <a:t>rekonstrukcije</a:t>
            </a:r>
            <a:r>
              <a:rPr lang="en-US" sz="3200" dirty="0"/>
              <a:t> </a:t>
            </a:r>
            <a:r>
              <a:rPr lang="en-US" sz="3200" dirty="0" err="1"/>
              <a:t>uretre</a:t>
            </a:r>
            <a:r>
              <a:rPr lang="en-US" sz="3200" dirty="0"/>
              <a:t>).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517E-4037-4DA1-A7DD-9C12EB7E1DEE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24878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667000"/>
            <a:ext cx="9144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bs-Latn-BA" sz="3600" dirty="0" err="1"/>
              <a:t>Atrezija</a:t>
            </a:r>
            <a:r>
              <a:rPr lang="bs-Latn-BA" sz="3600" dirty="0"/>
              <a:t> jednjaka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- </a:t>
            </a:r>
            <a:r>
              <a:rPr lang="en-US" sz="3600" dirty="0" err="1"/>
              <a:t>embriološki</a:t>
            </a:r>
            <a:r>
              <a:rPr lang="en-US" sz="3600" dirty="0"/>
              <a:t> </a:t>
            </a:r>
            <a:r>
              <a:rPr lang="en-US" sz="3600" dirty="0" err="1"/>
              <a:t>uzrokovana</a:t>
            </a:r>
            <a:r>
              <a:rPr lang="en-US" sz="3600" dirty="0"/>
              <a:t> </a:t>
            </a:r>
            <a:r>
              <a:rPr lang="en-US" sz="3600" dirty="0" err="1"/>
              <a:t>nerazvijenost</a:t>
            </a:r>
            <a:r>
              <a:rPr lang="en-US" sz="3600" dirty="0"/>
              <a:t> </a:t>
            </a:r>
            <a:r>
              <a:rPr lang="en-US" sz="3600" dirty="0" err="1"/>
              <a:t>jednjaka</a:t>
            </a:r>
            <a:r>
              <a:rPr lang="en-US" sz="3600" dirty="0"/>
              <a:t>, </a:t>
            </a:r>
            <a:r>
              <a:rPr lang="en-US" sz="3600" dirty="0" err="1"/>
              <a:t>proksimalni</a:t>
            </a:r>
            <a:r>
              <a:rPr lang="en-US" sz="3600" dirty="0"/>
              <a:t> </a:t>
            </a:r>
            <a:r>
              <a:rPr lang="en-US" sz="3600" dirty="0" err="1"/>
              <a:t>kraj</a:t>
            </a:r>
            <a:r>
              <a:rPr lang="en-US" sz="3600" dirty="0"/>
              <a:t> </a:t>
            </a:r>
            <a:r>
              <a:rPr lang="en-US" sz="3600" dirty="0" err="1"/>
              <a:t>slijepo</a:t>
            </a:r>
            <a:r>
              <a:rPr lang="en-US" sz="3600" dirty="0"/>
              <a:t> </a:t>
            </a:r>
            <a:r>
              <a:rPr lang="en-US" sz="3600" dirty="0" err="1"/>
              <a:t>završava</a:t>
            </a:r>
            <a:r>
              <a:rPr lang="en-US" sz="3600" dirty="0"/>
              <a:t>, </a:t>
            </a:r>
            <a:r>
              <a:rPr lang="en-US" sz="3600" dirty="0" err="1"/>
              <a:t>distalni</a:t>
            </a:r>
            <a:r>
              <a:rPr lang="en-US" sz="3600" dirty="0"/>
              <a:t> </a:t>
            </a:r>
            <a:r>
              <a:rPr lang="en-US" sz="3600" dirty="0" err="1"/>
              <a:t>spojen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trahejom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/>
              <a:t>- </a:t>
            </a:r>
            <a:r>
              <a:rPr lang="bs-Latn-BA" sz="3600" dirty="0"/>
              <a:t>u kliničkoj slici dominira </a:t>
            </a:r>
            <a:r>
              <a:rPr lang="bs-Latn-BA" sz="3600" dirty="0" err="1"/>
              <a:t>hipersalivacija</a:t>
            </a:r>
            <a:r>
              <a:rPr lang="bs-Latn-BA" sz="3600" dirty="0"/>
              <a:t>, podražajni kašalj, </a:t>
            </a:r>
            <a:r>
              <a:rPr lang="bs-Latn-BA" sz="3600" dirty="0" err="1"/>
              <a:t>dehidracija</a:t>
            </a:r>
            <a:r>
              <a:rPr lang="bs-Latn-BA" sz="3600" dirty="0"/>
              <a:t>,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dirty="0"/>
              <a:t>- </a:t>
            </a:r>
            <a:r>
              <a:rPr lang="bs-Latn-BA" sz="3600" dirty="0"/>
              <a:t>funkcija gutanja je </a:t>
            </a:r>
            <a:r>
              <a:rPr lang="en-US" sz="3600" dirty="0" err="1"/>
              <a:t>nije</a:t>
            </a:r>
            <a:r>
              <a:rPr lang="en-US" sz="3600" dirty="0"/>
              <a:t> </a:t>
            </a:r>
            <a:r>
              <a:rPr lang="en-US" sz="3600" dirty="0" err="1"/>
              <a:t>mogća</a:t>
            </a:r>
            <a:r>
              <a:rPr lang="en-US" sz="3600" dirty="0"/>
              <a:t>, </a:t>
            </a:r>
            <a:r>
              <a:rPr lang="en-US" sz="3600" dirty="0" err="1"/>
              <a:t>mogućnost</a:t>
            </a:r>
            <a:r>
              <a:rPr lang="en-US" sz="3600" dirty="0"/>
              <a:t> </a:t>
            </a:r>
            <a:r>
              <a:rPr lang="en-US" sz="3600" dirty="0" err="1"/>
              <a:t>aspiracije</a:t>
            </a:r>
            <a:r>
              <a:rPr lang="en-US" sz="3600" dirty="0"/>
              <a:t> </a:t>
            </a:r>
            <a:r>
              <a:rPr lang="en-US" sz="3600" dirty="0" err="1"/>
              <a:t>gastričnog</a:t>
            </a:r>
            <a:r>
              <a:rPr lang="en-US" sz="3600" dirty="0"/>
              <a:t> </a:t>
            </a:r>
            <a:r>
              <a:rPr lang="en-US" sz="3600" dirty="0" err="1"/>
              <a:t>sadržaja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/>
              <a:t>- </a:t>
            </a:r>
            <a:r>
              <a:rPr lang="en-US" sz="3600" dirty="0" err="1"/>
              <a:t>hitna</a:t>
            </a:r>
            <a:r>
              <a:rPr lang="en-US" sz="3600" dirty="0"/>
              <a:t> </a:t>
            </a:r>
            <a:r>
              <a:rPr lang="en-US" sz="3600" dirty="0" err="1"/>
              <a:t>indikacija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operaciju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/>
              <a:t>-</a:t>
            </a:r>
            <a:r>
              <a:rPr lang="bs-Latn-BA" sz="3600" dirty="0"/>
              <a:t> prognoza je </a:t>
            </a:r>
            <a:r>
              <a:rPr lang="en-US" sz="3600" dirty="0"/>
              <a:t>dobra</a:t>
            </a:r>
            <a:r>
              <a:rPr lang="bs-Latn-BA" sz="3600" dirty="0"/>
              <a:t> nakon operacije.</a:t>
            </a:r>
            <a:r>
              <a:rPr lang="en-US" sz="800" dirty="0"/>
              <a:t/>
            </a:r>
            <a:br>
              <a:rPr lang="en-US" sz="800" dirty="0"/>
            </a:br>
            <a:r>
              <a:rPr lang="bs-Latn-BA" sz="1200" dirty="0"/>
              <a:t> </a:t>
            </a:r>
            <a:r>
              <a:rPr lang="en-US" sz="800" dirty="0"/>
              <a:t/>
            </a:r>
            <a:br>
              <a:rPr lang="en-US" sz="800" dirty="0"/>
            </a:br>
            <a:endParaRPr lang="en-US"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517E-4037-4DA1-A7DD-9C12EB7E1DEE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8592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971800"/>
            <a:ext cx="88392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bs-Latn-BA" sz="3600" dirty="0" err="1"/>
              <a:t>Hirschprungova</a:t>
            </a:r>
            <a:r>
              <a:rPr lang="bs-Latn-BA" sz="3600" dirty="0"/>
              <a:t> bolest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- </a:t>
            </a:r>
            <a:r>
              <a:rPr lang="bs-Latn-BA" sz="3600" dirty="0"/>
              <a:t>nastaje zbog odsustva ganglijskih </a:t>
            </a:r>
            <a:r>
              <a:rPr lang="bs-Latn-BA" sz="3600" dirty="0" err="1"/>
              <a:t>čelija</a:t>
            </a:r>
            <a:r>
              <a:rPr lang="bs-Latn-BA" sz="3600" dirty="0"/>
              <a:t> autoimunog sistema </a:t>
            </a:r>
            <a:r>
              <a:rPr lang="bs-Latn-BA" sz="3600" dirty="0" err="1"/>
              <a:t>debeleg</a:t>
            </a:r>
            <a:r>
              <a:rPr lang="bs-Latn-BA" sz="3600" dirty="0"/>
              <a:t> crijeva,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- </a:t>
            </a:r>
            <a:r>
              <a:rPr lang="bs-Latn-BA" sz="3600" dirty="0"/>
              <a:t>zahvaćen</a:t>
            </a:r>
            <a:r>
              <a:rPr lang="en-US" sz="3600" dirty="0" err="1"/>
              <a:t>i</a:t>
            </a:r>
            <a:r>
              <a:rPr lang="bs-Latn-BA" sz="3600" dirty="0"/>
              <a:t> di</a:t>
            </a:r>
            <a:r>
              <a:rPr lang="en-US" sz="3600" dirty="0"/>
              <a:t>o</a:t>
            </a:r>
            <a:r>
              <a:rPr lang="bs-Latn-BA" sz="3600" dirty="0"/>
              <a:t> crijeva </a:t>
            </a:r>
            <a:r>
              <a:rPr lang="en-US" sz="3600" dirty="0"/>
              <a:t>je </a:t>
            </a:r>
            <a:r>
              <a:rPr lang="en-US" sz="3600" dirty="0" err="1"/>
              <a:t>kontrahiran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spriječava</a:t>
            </a:r>
            <a:r>
              <a:rPr lang="en-US" sz="3600" dirty="0"/>
              <a:t> </a:t>
            </a:r>
            <a:r>
              <a:rPr lang="en-US" sz="3600" dirty="0" err="1"/>
              <a:t>normalnu</a:t>
            </a:r>
            <a:r>
              <a:rPr lang="en-US" sz="3600" dirty="0"/>
              <a:t> </a:t>
            </a:r>
            <a:r>
              <a:rPr lang="en-US" sz="3600" dirty="0" err="1"/>
              <a:t>pasažu</a:t>
            </a:r>
            <a:r>
              <a:rPr lang="en-US" sz="3600" dirty="0"/>
              <a:t> (ileus),</a:t>
            </a:r>
            <a:br>
              <a:rPr lang="en-US" sz="3600" dirty="0"/>
            </a:br>
            <a:r>
              <a:rPr lang="en-US" sz="3600" dirty="0"/>
              <a:t>- </a:t>
            </a:r>
            <a:r>
              <a:rPr lang="en-US" sz="3600" dirty="0" err="1"/>
              <a:t>iznad</a:t>
            </a:r>
            <a:r>
              <a:rPr lang="en-US" sz="3600" dirty="0"/>
              <a:t> tog </a:t>
            </a:r>
            <a:r>
              <a:rPr lang="en-US" sz="3600" dirty="0" err="1"/>
              <a:t>mjesta</a:t>
            </a:r>
            <a:r>
              <a:rPr lang="en-US" sz="3600" dirty="0"/>
              <a:t> </a:t>
            </a:r>
            <a:r>
              <a:rPr lang="en-US" sz="3600" dirty="0" err="1"/>
              <a:t>dolazi</a:t>
            </a:r>
            <a:r>
              <a:rPr lang="en-US" sz="3600" dirty="0"/>
              <a:t> do </a:t>
            </a:r>
            <a:r>
              <a:rPr lang="en-US" sz="3600" dirty="0" err="1"/>
              <a:t>nakupljanja</a:t>
            </a:r>
            <a:r>
              <a:rPr lang="en-US" sz="3600" dirty="0"/>
              <a:t> </a:t>
            </a:r>
            <a:r>
              <a:rPr lang="en-US" sz="3600" dirty="0" err="1"/>
              <a:t>crijevnog</a:t>
            </a:r>
            <a:r>
              <a:rPr lang="en-US" sz="3600" dirty="0"/>
              <a:t> </a:t>
            </a:r>
            <a:r>
              <a:rPr lang="en-US" sz="3600" dirty="0" err="1"/>
              <a:t>sadržaja</a:t>
            </a:r>
            <a:r>
              <a:rPr lang="en-US" sz="3600" dirty="0"/>
              <a:t> I </a:t>
            </a:r>
            <a:r>
              <a:rPr lang="en-US" sz="3600" dirty="0" err="1"/>
              <a:t>stvaranja</a:t>
            </a:r>
            <a:r>
              <a:rPr lang="en-US" sz="3600" dirty="0"/>
              <a:t> </a:t>
            </a:r>
            <a:r>
              <a:rPr lang="en-US" sz="3600" dirty="0" err="1"/>
              <a:t>megakolona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/>
              <a:t>- </a:t>
            </a:r>
            <a:r>
              <a:rPr lang="bs-Latn-BA" sz="3600" dirty="0"/>
              <a:t>dijagnoza se postavlja klinički, </a:t>
            </a:r>
            <a:r>
              <a:rPr lang="en-US" sz="3600" dirty="0" err="1"/>
              <a:t>irigografija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bs-Latn-BA" sz="3600" dirty="0"/>
              <a:t>biopsija </a:t>
            </a:r>
            <a:r>
              <a:rPr lang="en-US" sz="3600" dirty="0"/>
              <a:t>je </a:t>
            </a:r>
            <a:r>
              <a:rPr lang="en-US" sz="3600" dirty="0" err="1"/>
              <a:t>potvrđuju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/>
              <a:t>- </a:t>
            </a:r>
            <a:r>
              <a:rPr lang="en-US" sz="3600" dirty="0" err="1"/>
              <a:t>neophodna</a:t>
            </a:r>
            <a:r>
              <a:rPr lang="en-US" sz="3600" dirty="0"/>
              <a:t> je </a:t>
            </a:r>
            <a:r>
              <a:rPr lang="en-US" sz="3600" dirty="0" err="1"/>
              <a:t>operacija</a:t>
            </a:r>
            <a:r>
              <a:rPr lang="en-US" sz="3600" dirty="0"/>
              <a:t> (</a:t>
            </a:r>
            <a:r>
              <a:rPr lang="en-US" sz="3600" dirty="0" err="1"/>
              <a:t>resekcija</a:t>
            </a:r>
            <a:r>
              <a:rPr lang="en-US" sz="3600" dirty="0"/>
              <a:t> </a:t>
            </a:r>
            <a:r>
              <a:rPr lang="en-US" sz="3600" dirty="0" err="1"/>
              <a:t>aganglionarnog</a:t>
            </a:r>
            <a:r>
              <a:rPr lang="en-US" sz="3600" dirty="0"/>
              <a:t> </a:t>
            </a:r>
            <a:r>
              <a:rPr lang="en-US" sz="3600" dirty="0" err="1"/>
              <a:t>dijela</a:t>
            </a:r>
            <a:r>
              <a:rPr lang="en-US" sz="3600" dirty="0"/>
              <a:t> </a:t>
            </a:r>
            <a:r>
              <a:rPr lang="en-US" sz="3600" dirty="0" err="1"/>
              <a:t>crijeva</a:t>
            </a:r>
            <a:r>
              <a:rPr lang="en-US" sz="3600" dirty="0"/>
              <a:t>).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bs-Latn-BA" sz="3200" dirty="0"/>
              <a:t> </a:t>
            </a:r>
            <a:r>
              <a:rPr lang="en-US" sz="800" dirty="0"/>
              <a:t/>
            </a:r>
            <a:br>
              <a:rPr lang="en-US" sz="800" dirty="0"/>
            </a:br>
            <a:endParaRPr lang="en-US"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517E-4037-4DA1-A7DD-9C12EB7E1DE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380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286000"/>
            <a:ext cx="8991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bs-Latn-BA" sz="3600" dirty="0" err="1">
                <a:latin typeface="+mn-lt"/>
              </a:rPr>
              <a:t>Ileus</a:t>
            </a:r>
            <a:r>
              <a:rPr lang="bs-Latn-BA" sz="3600" dirty="0">
                <a:latin typeface="+mn-lt"/>
              </a:rPr>
              <a:t> u </a:t>
            </a:r>
            <a:r>
              <a:rPr lang="bs-Latn-BA" sz="3600" dirty="0" err="1">
                <a:latin typeface="+mn-lt"/>
              </a:rPr>
              <a:t>novorođenačkoj</a:t>
            </a:r>
            <a:r>
              <a:rPr lang="bs-Latn-BA" sz="3600" dirty="0">
                <a:latin typeface="+mn-lt"/>
              </a:rPr>
              <a:t> dobi</a:t>
            </a:r>
            <a:r>
              <a:rPr lang="en-US" sz="3600" dirty="0">
                <a:latin typeface="+mn-lt"/>
              </a:rPr>
              <a:t/>
            </a:r>
            <a:br>
              <a:rPr lang="en-US" sz="3600" dirty="0">
                <a:latin typeface="+mn-lt"/>
              </a:rPr>
            </a:br>
            <a:r>
              <a:rPr lang="en-US" sz="3600" dirty="0">
                <a:latin typeface="+mn-lt"/>
              </a:rPr>
              <a:t/>
            </a:r>
            <a:br>
              <a:rPr lang="en-US" sz="3600" dirty="0">
                <a:latin typeface="+mn-lt"/>
              </a:rPr>
            </a:br>
            <a:r>
              <a:rPr lang="en-US" sz="3600" dirty="0">
                <a:latin typeface="+mn-lt"/>
              </a:rPr>
              <a:t>- </a:t>
            </a:r>
            <a:r>
              <a:rPr lang="bs-Latn-BA" sz="3600" dirty="0">
                <a:latin typeface="+mn-lt"/>
              </a:rPr>
              <a:t>karakterizira </a:t>
            </a:r>
            <a:r>
              <a:rPr lang="bs-Latn-BA" sz="3600" dirty="0" err="1">
                <a:latin typeface="+mn-lt"/>
              </a:rPr>
              <a:t>povraćanje</a:t>
            </a:r>
            <a:r>
              <a:rPr lang="bs-Latn-BA" sz="3600" dirty="0">
                <a:latin typeface="+mn-lt"/>
              </a:rPr>
              <a:t>, </a:t>
            </a:r>
            <a:r>
              <a:rPr lang="bs-Latn-BA" sz="3600" dirty="0" err="1">
                <a:latin typeface="+mn-lt"/>
              </a:rPr>
              <a:t>distenzija</a:t>
            </a:r>
            <a:r>
              <a:rPr lang="bs-Latn-BA" sz="3600" dirty="0">
                <a:latin typeface="+mn-lt"/>
              </a:rPr>
              <a:t> abdomena, prestanak stolice i vjetrova,</a:t>
            </a:r>
            <a:r>
              <a:rPr lang="en-US" sz="3600" dirty="0">
                <a:latin typeface="+mn-lt"/>
              </a:rPr>
              <a:t/>
            </a:r>
            <a:br>
              <a:rPr lang="en-US" sz="3600" dirty="0">
                <a:latin typeface="+mn-lt"/>
              </a:rPr>
            </a:br>
            <a:r>
              <a:rPr lang="en-US" sz="3600" dirty="0">
                <a:latin typeface="+mn-lt"/>
              </a:rPr>
              <a:t>- </a:t>
            </a:r>
            <a:r>
              <a:rPr lang="bs-Latn-BA" sz="3600" dirty="0">
                <a:latin typeface="+mn-lt"/>
              </a:rPr>
              <a:t>najčešće je uzrokovan </a:t>
            </a:r>
            <a:r>
              <a:rPr lang="bs-Latn-BA" sz="3600" dirty="0" err="1">
                <a:latin typeface="+mn-lt"/>
              </a:rPr>
              <a:t>atrezijom</a:t>
            </a:r>
            <a:r>
              <a:rPr lang="bs-Latn-BA" sz="3600" dirty="0">
                <a:latin typeface="+mn-lt"/>
              </a:rPr>
              <a:t>/stenozom tankog crijeva, </a:t>
            </a:r>
            <a:r>
              <a:rPr lang="bs-Latn-BA" sz="3600" dirty="0" err="1">
                <a:latin typeface="+mn-lt"/>
              </a:rPr>
              <a:t>malrotacijom</a:t>
            </a:r>
            <a:r>
              <a:rPr lang="bs-Latn-BA" sz="3600" dirty="0">
                <a:latin typeface="+mn-lt"/>
              </a:rPr>
              <a:t> crijeva, </a:t>
            </a:r>
            <a:r>
              <a:rPr lang="bs-Latn-BA" sz="3600" dirty="0" err="1">
                <a:latin typeface="+mn-lt"/>
              </a:rPr>
              <a:t>mekonijem</a:t>
            </a:r>
            <a:r>
              <a:rPr lang="bs-Latn-BA" sz="3600" dirty="0">
                <a:latin typeface="+mn-lt"/>
              </a:rPr>
              <a:t>, </a:t>
            </a:r>
            <a:r>
              <a:rPr lang="en-US" sz="3600" dirty="0">
                <a:latin typeface="+mn-lt"/>
              </a:rPr>
              <a:t/>
            </a:r>
            <a:br>
              <a:rPr lang="en-US" sz="3600" dirty="0">
                <a:latin typeface="+mn-lt"/>
              </a:rPr>
            </a:br>
            <a:r>
              <a:rPr lang="en-US" sz="3600" dirty="0">
                <a:latin typeface="+mn-lt"/>
              </a:rPr>
              <a:t>-</a:t>
            </a:r>
            <a:r>
              <a:rPr lang="bs-Latn-BA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odmah</a:t>
            </a:r>
            <a:r>
              <a:rPr lang="en-US" sz="3600" dirty="0">
                <a:latin typeface="+mn-lt"/>
              </a:rPr>
              <a:t> se </a:t>
            </a:r>
            <a:r>
              <a:rPr lang="en-US" sz="3600" dirty="0" err="1">
                <a:latin typeface="+mn-lt"/>
              </a:rPr>
              <a:t>plasira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sonda</a:t>
            </a:r>
            <a:r>
              <a:rPr lang="en-US" sz="3600" dirty="0">
                <a:latin typeface="+mn-lt"/>
              </a:rPr>
              <a:t>, </a:t>
            </a:r>
            <a:r>
              <a:rPr lang="bs-Latn-BA" sz="3600" dirty="0" err="1">
                <a:latin typeface="+mn-lt"/>
              </a:rPr>
              <a:t>infuzij</a:t>
            </a:r>
            <a:r>
              <a:rPr lang="en-US" sz="3600" dirty="0">
                <a:latin typeface="+mn-lt"/>
              </a:rPr>
              <a:t>a</a:t>
            </a:r>
            <a:r>
              <a:rPr lang="bs-Latn-BA" sz="3600" dirty="0">
                <a:latin typeface="+mn-lt"/>
              </a:rPr>
              <a:t> i </a:t>
            </a:r>
            <a:r>
              <a:rPr lang="bs-Latn-BA" sz="3600" dirty="0" err="1">
                <a:latin typeface="+mn-lt"/>
              </a:rPr>
              <a:t>antibioti</a:t>
            </a:r>
            <a:r>
              <a:rPr lang="en-US" sz="3600" dirty="0">
                <a:latin typeface="+mn-lt"/>
              </a:rPr>
              <a:t>c, </a:t>
            </a:r>
            <a:r>
              <a:rPr lang="en-US" sz="3600" dirty="0" err="1">
                <a:latin typeface="+mn-lt"/>
              </a:rPr>
              <a:t>potom</a:t>
            </a:r>
            <a:r>
              <a:rPr lang="en-US" sz="3600" dirty="0">
                <a:latin typeface="+mn-lt"/>
              </a:rPr>
              <a:t> se </a:t>
            </a:r>
            <a:r>
              <a:rPr lang="en-US" sz="3600" dirty="0" err="1">
                <a:latin typeface="+mn-lt"/>
              </a:rPr>
              <a:t>radi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hitni</a:t>
            </a:r>
            <a:r>
              <a:rPr lang="en-US" sz="3600" dirty="0">
                <a:latin typeface="+mn-lt"/>
              </a:rPr>
              <a:t> op. </a:t>
            </a:r>
            <a:r>
              <a:rPr lang="en-US" sz="3600" dirty="0" err="1">
                <a:latin typeface="+mn-lt"/>
              </a:rPr>
              <a:t>zahvat</a:t>
            </a:r>
            <a:r>
              <a:rPr lang="en-US" sz="3600" dirty="0">
                <a:latin typeface="+mn-lt"/>
              </a:rPr>
              <a:t>.</a:t>
            </a:r>
            <a:r>
              <a:rPr lang="en-US" sz="800" dirty="0"/>
              <a:t/>
            </a:r>
            <a:br>
              <a:rPr lang="en-US" sz="800" dirty="0"/>
            </a:br>
            <a:r>
              <a:rPr lang="bs-Latn-BA" sz="1200" dirty="0"/>
              <a:t> </a:t>
            </a:r>
            <a:r>
              <a:rPr lang="en-US" sz="800" dirty="0"/>
              <a:t/>
            </a:r>
            <a:br>
              <a:rPr lang="en-US" sz="800" dirty="0"/>
            </a:br>
            <a:endParaRPr lang="en-US"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517E-4037-4DA1-A7DD-9C12EB7E1DE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1830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1905000"/>
            <a:ext cx="8763000" cy="1143000"/>
          </a:xfrm>
        </p:spPr>
        <p:txBody>
          <a:bodyPr>
            <a:noAutofit/>
          </a:bodyPr>
          <a:lstStyle/>
          <a:p>
            <a:pPr algn="l"/>
            <a:r>
              <a:rPr lang="bs-Latn-BA" sz="3200" dirty="0" err="1"/>
              <a:t>Palatoshiza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-</a:t>
            </a:r>
            <a:r>
              <a:rPr lang="bs-Latn-BA" sz="3200" dirty="0"/>
              <a:t> predstavlja </a:t>
            </a:r>
            <a:r>
              <a:rPr lang="en-US" sz="3200" dirty="0" err="1"/>
              <a:t>kongenitalni</a:t>
            </a:r>
            <a:r>
              <a:rPr lang="en-US" sz="3200" dirty="0"/>
              <a:t> </a:t>
            </a:r>
            <a:r>
              <a:rPr lang="bs-Latn-BA" sz="3200" dirty="0"/>
              <a:t>rascjep </a:t>
            </a:r>
            <a:r>
              <a:rPr lang="en-US" sz="3200" dirty="0"/>
              <a:t>(</a:t>
            </a:r>
            <a:r>
              <a:rPr lang="en-US" sz="3200" dirty="0" err="1"/>
              <a:t>nespajanje</a:t>
            </a:r>
            <a:r>
              <a:rPr lang="en-US" sz="3200" dirty="0"/>
              <a:t> </a:t>
            </a:r>
            <a:r>
              <a:rPr lang="en-US" sz="3200" dirty="0" err="1"/>
              <a:t>lijeve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desne</a:t>
            </a:r>
            <a:r>
              <a:rPr lang="en-US" sz="3200" dirty="0"/>
              <a:t> </a:t>
            </a:r>
            <a:r>
              <a:rPr lang="en-US" sz="3200" dirty="0" err="1"/>
              <a:t>strane</a:t>
            </a:r>
            <a:r>
              <a:rPr lang="en-US" sz="3200" dirty="0"/>
              <a:t> </a:t>
            </a:r>
            <a:r>
              <a:rPr lang="en-US" sz="3200" dirty="0" err="1"/>
              <a:t>gornje</a:t>
            </a:r>
            <a:r>
              <a:rPr lang="en-US" sz="3200" dirty="0"/>
              <a:t> </a:t>
            </a:r>
            <a:r>
              <a:rPr lang="en-US" sz="3200" dirty="0" err="1"/>
              <a:t>vilice</a:t>
            </a:r>
            <a:r>
              <a:rPr lang="en-US" sz="3200" dirty="0"/>
              <a:t>) </a:t>
            </a:r>
            <a:r>
              <a:rPr lang="en-US" sz="3200" dirty="0" err="1"/>
              <a:t>nepca</a:t>
            </a:r>
            <a:r>
              <a:rPr lang="en-US" sz="3200" dirty="0"/>
              <a:t> (</a:t>
            </a:r>
            <a:r>
              <a:rPr lang="en-US" sz="3200" dirty="0" err="1"/>
              <a:t>mekog</a:t>
            </a:r>
            <a:r>
              <a:rPr lang="en-US" sz="3200" dirty="0"/>
              <a:t>/</a:t>
            </a:r>
            <a:r>
              <a:rPr lang="en-US" sz="3200" dirty="0" err="1"/>
              <a:t>tvrdog</a:t>
            </a:r>
            <a:r>
              <a:rPr lang="en-US" sz="3200" dirty="0"/>
              <a:t>), </a:t>
            </a:r>
            <a:r>
              <a:rPr lang="en-US" sz="3200" dirty="0" err="1"/>
              <a:t>usne</a:t>
            </a:r>
            <a:r>
              <a:rPr lang="en-US" sz="3200" dirty="0"/>
              <a:t> (</a:t>
            </a:r>
            <a:r>
              <a:rPr lang="bs-Latn-BA" sz="3200" dirty="0"/>
              <a:t>„</a:t>
            </a:r>
            <a:r>
              <a:rPr lang="bs-Latn-BA" sz="3200" dirty="0" err="1"/>
              <a:t>zečija</a:t>
            </a:r>
            <a:r>
              <a:rPr lang="bs-Latn-BA" sz="3200" dirty="0"/>
              <a:t> usna“</a:t>
            </a:r>
            <a:r>
              <a:rPr lang="en-US" sz="3200" dirty="0"/>
              <a:t>), </a:t>
            </a:r>
            <a:r>
              <a:rPr lang="en-US" sz="3200" dirty="0" err="1"/>
              <a:t>te</a:t>
            </a:r>
            <a:r>
              <a:rPr lang="en-US" sz="3200" dirty="0"/>
              <a:t> </a:t>
            </a:r>
            <a:r>
              <a:rPr lang="en-US" sz="3200" dirty="0" err="1"/>
              <a:t>malformacije</a:t>
            </a:r>
            <a:r>
              <a:rPr lang="en-US" sz="3200" dirty="0"/>
              <a:t> </a:t>
            </a:r>
            <a:r>
              <a:rPr lang="en-US" sz="3200" dirty="0" err="1"/>
              <a:t>zuba</a:t>
            </a:r>
            <a:r>
              <a:rPr lang="en-US" sz="3200" dirty="0"/>
              <a:t>, </a:t>
            </a:r>
            <a:r>
              <a:rPr lang="en-US" sz="3200" dirty="0" err="1"/>
              <a:t>različitog</a:t>
            </a:r>
            <a:r>
              <a:rPr lang="en-US" sz="3200" dirty="0"/>
              <a:t> </a:t>
            </a:r>
            <a:r>
              <a:rPr lang="en-US" sz="3200" dirty="0" err="1"/>
              <a:t>stepena</a:t>
            </a:r>
            <a:r>
              <a:rPr lang="en-US" sz="3200" dirty="0"/>
              <a:t> </a:t>
            </a:r>
            <a:r>
              <a:rPr lang="en-US" sz="3200" dirty="0" err="1"/>
              <a:t>ekspresije</a:t>
            </a:r>
            <a:r>
              <a:rPr lang="en-US" sz="3200" dirty="0"/>
              <a:t>,</a:t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-</a:t>
            </a:r>
            <a:r>
              <a:rPr lang="bs-Latn-BA" sz="3200" dirty="0"/>
              <a:t> neophodan je hirurški tretman iz estetskih i funkcionalnih razloga.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517E-4037-4DA1-A7DD-9C12EB7E1DE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6013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471</Words>
  <Application>Microsoft Office PowerPoint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Dječija hirurgija   (ortopedski aspekti dječije hirurgije su prezentirani u sklopu predavanja iz djelije ortopedije)  - hirurgija najčešćijh kongenitalnih anomalija:</vt:lpstr>
      <vt:lpstr>  Fimoza  - prestavlja suženje prepucija kod muške novorođenčadi sa posljedično otežanim mokrenjem, - ne uočava se odmah nakon poroda,  - zahtijeva hirurški tretman (klasična cirkumcizija) ukoliko je mokrenje otežano.   </vt:lpstr>
      <vt:lpstr>Kriptohizam  - je zastoj u spuštanju testisa kod dječaka, jedno ili obostran, oko 5% dječaka, - nespušten testis uzrokuje endokrinu i reporuduktivnu insuficijnenciju, - ne stvara simptoma, jednostavno mora se dijagnositicirati tokom pedijatrijskih pregleda novorođenčeta, - u najvećem broju slučajueva testis se sam spusti unutar 6 mj., a ukoliko se to ne desi, virši se operacija, najkasnije do godine života.      </vt:lpstr>
      <vt:lpstr>  Hipospadija  - je kongenitalni poremećaj gdje mokraćna cijev završava prije vrha penisa, - mokrenje nije kompromitirano ali može predstavljati estetski, kao i problem fertiliteta, obzirom da sjemena tekučina tokom ejakulacije izađe ekstravaginalno, - liječi se operativno (rekonstrukcija uretralne cijevi cijelom nedostajućom dužinom sa tkivom prepucija,  - kod ove djece ne savjetuje se cirkumcizija prije hirurške rekonstrukcije uretre).</vt:lpstr>
      <vt:lpstr>Atrezija jednjaka  - embriološki uzrokovana nerazvijenost jednjaka, proksimalni kraj slijepo završava, distalni spojen sa trahejom, - u kliničkoj slici dominira hipersalivacija, podražajni kašalj, dehidracija, - funkcija gutanja je nije mogća, mogućnost aspiracije gastričnog sadržaja, - hitna indikacija za operaciju, - prognoza je dobra nakon operacije.   </vt:lpstr>
      <vt:lpstr>Hirschprungova bolest  - nastaje zbog odsustva ganglijskih čelija autoimunog sistema debeleg crijeva, - zahvaćeni dio crijeva je kontrahiran i spriječava normalnu pasažu (ileus), - iznad tog mjesta dolazi do nakupljanja crijevnog sadržaja I stvaranja megakolona, - dijagnoza se postavlja klinički, irigografija i biopsija je potvrđuju, - neophodna je operacija (resekcija aganglionarnog dijela crijeva).   </vt:lpstr>
      <vt:lpstr>Ileus u novorođenačkoj dobi  - karakterizira povraćanje, distenzija abdomena, prestanak stolice i vjetrova, - najčešće je uzrokovan atrezijom/stenozom tankog crijeva, malrotacijom crijeva, mekonijem,  - odmah se plasira sonda, infuzija i antibiotic, potom se radi hitni op. zahvat.   </vt:lpstr>
      <vt:lpstr>Palatoshiza  - predstavlja kongenitalni rascjep (nespajanje lijeve i desne strane gornje vilice) nepca (mekog/tvrdog), usne („zečija usna“), te malformacije zuba, različitog stepena ekspresije,  - neophodan je hirurški tretman iz estetskih i funkcionalnih razloga.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Dječija hirurgija   (ortopedski aspekti dječije hirurgije su prezentirani u sklopu predavanja iz djelije ortopedije)  - hirurgija najčešćijh kongenitalnih anomalija:</dc:title>
  <dc:creator>Mirza</dc:creator>
  <cp:lastModifiedBy>Mirza</cp:lastModifiedBy>
  <cp:revision>1</cp:revision>
  <dcterms:created xsi:type="dcterms:W3CDTF">2021-06-13T13:44:40Z</dcterms:created>
  <dcterms:modified xsi:type="dcterms:W3CDTF">2021-06-13T13:44:44Z</dcterms:modified>
</cp:coreProperties>
</file>